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8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66" r:id="rId2"/>
    <p:sldMasterId id="2147483701" r:id="rId3"/>
    <p:sldMasterId id="2147483662" r:id="rId4"/>
    <p:sldMasterId id="2147483695" r:id="rId5"/>
    <p:sldMasterId id="2147483697" r:id="rId6"/>
    <p:sldMasterId id="2147483699" r:id="rId7"/>
    <p:sldMasterId id="2147483703" r:id="rId8"/>
    <p:sldMasterId id="2147483705" r:id="rId9"/>
    <p:sldMasterId id="2147483673" r:id="rId10"/>
  </p:sldMasterIdLst>
  <p:notesMasterIdLst>
    <p:notesMasterId r:id="rId35"/>
  </p:notesMasterIdLst>
  <p:handoutMasterIdLst>
    <p:handoutMasterId r:id="rId36"/>
  </p:handoutMasterIdLst>
  <p:sldIdLst>
    <p:sldId id="256" r:id="rId11"/>
    <p:sldId id="257" r:id="rId12"/>
    <p:sldId id="258" r:id="rId13"/>
    <p:sldId id="269" r:id="rId14"/>
    <p:sldId id="259" r:id="rId15"/>
    <p:sldId id="260" r:id="rId16"/>
    <p:sldId id="270" r:id="rId17"/>
    <p:sldId id="271" r:id="rId18"/>
    <p:sldId id="272" r:id="rId19"/>
    <p:sldId id="273" r:id="rId20"/>
    <p:sldId id="261" r:id="rId21"/>
    <p:sldId id="262" r:id="rId22"/>
    <p:sldId id="264" r:id="rId23"/>
    <p:sldId id="274" r:id="rId24"/>
    <p:sldId id="265" r:id="rId25"/>
    <p:sldId id="266" r:id="rId26"/>
    <p:sldId id="267" r:id="rId27"/>
    <p:sldId id="268" r:id="rId28"/>
    <p:sldId id="275" r:id="rId29"/>
    <p:sldId id="279" r:id="rId30"/>
    <p:sldId id="276" r:id="rId31"/>
    <p:sldId id="280" r:id="rId32"/>
    <p:sldId id="278" r:id="rId33"/>
    <p:sldId id="263" r:id="rId3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F35"/>
    <a:srgbClr val="000000"/>
    <a:srgbClr val="2F5796"/>
    <a:srgbClr val="2F574D"/>
    <a:srgbClr val="2F5700"/>
    <a:srgbClr val="07164D"/>
    <a:srgbClr val="081852"/>
    <a:srgbClr val="42385F"/>
    <a:srgbClr val="D23732"/>
    <a:srgbClr val="BC34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82"/>
  </p:normalViewPr>
  <p:slideViewPr>
    <p:cSldViewPr snapToGrid="0" snapToObjects="1">
      <p:cViewPr varScale="1">
        <p:scale>
          <a:sx n="161" d="100"/>
          <a:sy n="161" d="100"/>
        </p:scale>
        <p:origin x="216" y="3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theme" Target="theme/theme1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handoutMaster" Target="handoutMasters/handout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F8666-4BAF-2747-8DDA-B5E0EF46CB9B}" type="datetimeFigureOut">
              <a:rPr lang="en-US" smtClean="0"/>
              <a:pPr/>
              <a:t>10/18/19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4950B-CDFD-304F-914B-D6BF1F1CCA6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4187-1356-0B4A-B607-C29727ED112E}" type="datetimeFigureOut">
              <a:rPr lang="en-US" smtClean="0"/>
              <a:pPr/>
              <a:t>10/18/19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FD7A8-CB24-6942-A9BD-39BD474A037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Slide Full Widt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3F3AA0-F6DB-FE47-A702-E7EEB380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26DEA87-87EB-9A4B-8FCB-3F27A4CC898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71E7FDD-C2E5-5249-A9F8-313DB3D7776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085895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FA864BC-59D8-EC43-8DEF-60200B3C9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ACB8B87-1508-2448-956A-192B228423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1653EFA-C7D3-2D4E-BFAD-94C1BC20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C332736-02FF-FD4D-91FF-5FCE1B10F0E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728C29-9B5E-E54D-8740-E7B23506D0B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245110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4D6FE81-54E9-7347-A205-504FC2FF1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BA6E938-B138-154B-99CF-9696C7012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589785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BD0B18A-A590-1F47-8131-BFB6BE60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E126F1-EAD1-B54A-A22F-06FD478709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0EC91E-0DCB-A643-A761-B02FE8B85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sz="40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BEE24F5-1C10-EA43-A5E9-4FA75E3B567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E558E-F970-FE4B-A336-F787DC785EE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300397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EC55EE0-4991-C84B-8D68-5E2FDEE2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B2A2718-05E5-C445-AF69-76DA539853A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254940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C98878-4F62-FF40-9D56-3D26743B3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8E36859-01C0-104C-ABA0-D4207CC85A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737753-7CD0-A548-B0A1-32CF434A7B1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59119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72EE2B5-1F0F-9E4B-B5CA-9E717F5F1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9B241E2-8FB6-F943-B798-E262601148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3395872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8F791B3-0D7B-A641-958B-5DAE14682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EB98696-0B62-D14A-A6D3-4F3BC1771E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413DD53-F98E-A44F-AF88-314E929E9FC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76614"/>
            <a:ext cx="8098637" cy="4071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7126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280160"/>
            <a:ext cx="6270625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1" y="63944"/>
            <a:ext cx="6270624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25672641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6407331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6407331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4723256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ted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760" y="1280160"/>
            <a:ext cx="6331906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758" y="63944"/>
            <a:ext cx="6331907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9905641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ing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5029200" cy="4128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6559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51195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Two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33F66B-3F9D-7941-AC9A-DEDF7DAAD5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Session Title – Week #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2AFA089-5A0B-674C-8447-97AEDA72D67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295685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 -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2083121224"/>
      </p:ext>
    </p:extLst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74550066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F9FDD37-938C-0F4A-AC29-8710AC33A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5DF23F8-D96D-E146-A49B-C1485DC94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B8813FD-E2AC-A04C-A0F8-3A047D881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1781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8BD266F-9629-E341-AA53-4D03EFF0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C8F15A5-8EE8-2542-B0FA-E59EE690A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267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df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df"/><Relationship Id="rId5" Type="http://schemas.openxmlformats.org/officeDocument/2006/relationships/image" Target="../media/image3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df"/><Relationship Id="rId5" Type="http://schemas.openxmlformats.org/officeDocument/2006/relationships/image" Target="../media/image4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5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7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10.jpe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13.pdf"/><Relationship Id="rId4" Type="http://schemas.openxmlformats.org/officeDocument/2006/relationships/image" Target="../media/image1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ilding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6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1945"/>
            <a:ext cx="9144000" cy="5118416"/>
          </a:xfrm>
          <a:prstGeom prst="rect">
            <a:avLst/>
          </a:prstGeom>
          <a:solidFill>
            <a:schemeClr val="accent3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715" r:id="rId2"/>
    <p:sldLayoutId id="2147483716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llinois-Logo-Full-Color-RGB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733365" y="217163"/>
            <a:ext cx="189764" cy="2745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8" r:id="rId2"/>
    <p:sldLayoutId id="2147483726" r:id="rId3"/>
    <p:sldLayoutId id="2147483725" r:id="rId4"/>
    <p:sldLayoutId id="2147483719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2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IF interior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36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2936" y="0"/>
            <a:ext cx="9142199" cy="5118416"/>
          </a:xfrm>
          <a:prstGeom prst="rect">
            <a:avLst/>
          </a:prstGeom>
          <a:solidFill>
            <a:schemeClr val="accent3">
              <a:alpha val="78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07" r:id="rId2"/>
    <p:sldLayoutId id="2147483709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172tmc-72dpi.jpg"/>
          <p:cNvPicPr>
            <a:picLocks noChangeAspect="1"/>
          </p:cNvPicPr>
          <p:nvPr userDrawn="1"/>
        </p:nvPicPr>
        <p:blipFill>
          <a:blip r:embed="rId5"/>
          <a:srcRect t="13798"/>
          <a:stretch>
            <a:fillRect/>
          </a:stretch>
        </p:blipFill>
        <p:spPr>
          <a:xfrm>
            <a:off x="0" y="0"/>
            <a:ext cx="9144000" cy="5141059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6350"/>
            <a:ext cx="9154541" cy="5148261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pic>
        <p:nvPicPr>
          <p:cNvPr id="12" name="Picture 11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  <p:cxnSp>
        <p:nvCxnSpPr>
          <p:cNvPr id="23" name="Straight Connector 22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3" r:id="rId2"/>
    <p:sldLayoutId id="214748372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IFlobby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6350"/>
            <a:ext cx="9144000" cy="51482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22" r:id="rId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inkstockPhotos-694054978 (72).jpg"/>
          <p:cNvPicPr>
            <a:picLocks noChangeAspect="1"/>
          </p:cNvPicPr>
          <p:nvPr userDrawn="1"/>
        </p:nvPicPr>
        <p:blipFill>
          <a:blip r:embed="rId4"/>
          <a:srcRect t="5825" b="10485"/>
          <a:stretch>
            <a:fillRect/>
          </a:stretch>
        </p:blipFill>
        <p:spPr>
          <a:xfrm>
            <a:off x="-1" y="2728"/>
            <a:ext cx="9144001" cy="5140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1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Stock-527370201-72dpi.jpg"/>
          <p:cNvPicPr>
            <a:picLocks noChangeAspect="1"/>
          </p:cNvPicPr>
          <p:nvPr userDrawn="1"/>
        </p:nvPicPr>
        <p:blipFill>
          <a:blip r:embed="rId4"/>
          <a:srcRect b="16222"/>
          <a:stretch>
            <a:fillRect/>
          </a:stretch>
        </p:blipFill>
        <p:spPr>
          <a:xfrm>
            <a:off x="0" y="-6791"/>
            <a:ext cx="9144000" cy="513779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515" y="-17257"/>
            <a:ext cx="9144000" cy="5148261"/>
          </a:xfrm>
          <a:prstGeom prst="rect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21218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698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04 tmc.jpg"/>
          <p:cNvPicPr>
            <a:picLocks noChangeAspect="1"/>
          </p:cNvPicPr>
          <p:nvPr userDrawn="1"/>
        </p:nvPicPr>
        <p:blipFill>
          <a:blip r:embed="rId4"/>
          <a:srcRect l="517" t="3221" b="9662"/>
          <a:stretch>
            <a:fillRect/>
          </a:stretch>
        </p:blipFill>
        <p:spPr>
          <a:xfrm>
            <a:off x="-10541" y="-15562"/>
            <a:ext cx="9154541" cy="51454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5746" y="-15561"/>
            <a:ext cx="9154541" cy="5145462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17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118tmc-72dpi.jpg"/>
          <p:cNvPicPr>
            <a:picLocks noChangeAspect="1"/>
          </p:cNvPicPr>
          <p:nvPr userDrawn="1"/>
        </p:nvPicPr>
        <p:blipFill>
          <a:blip r:embed="rId4"/>
          <a:srcRect l="652" t="8471" b="1059"/>
          <a:stretch>
            <a:fillRect/>
          </a:stretch>
        </p:blipFill>
        <p:spPr>
          <a:xfrm>
            <a:off x="0" y="-22239"/>
            <a:ext cx="9161011" cy="5143903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-17483"/>
            <a:ext cx="9154541" cy="5152140"/>
          </a:xfrm>
          <a:prstGeom prst="rect">
            <a:avLst/>
          </a:prstGeom>
          <a:solidFill>
            <a:schemeClr val="accent2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13704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0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if interior.jpg"/>
          <p:cNvPicPr>
            <a:picLocks noChangeAspect="1"/>
          </p:cNvPicPr>
          <p:nvPr userDrawn="1"/>
        </p:nvPicPr>
        <p:blipFill>
          <a:blip r:embed="rId4"/>
          <a:srcRect r="7400" b="6667"/>
          <a:stretch>
            <a:fillRect/>
          </a:stretch>
        </p:blipFill>
        <p:spPr>
          <a:xfrm>
            <a:off x="0" y="0"/>
            <a:ext cx="9172992" cy="513116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23739" y="0"/>
            <a:ext cx="9191479" cy="5143500"/>
          </a:xfrm>
          <a:prstGeom prst="rect">
            <a:avLst/>
          </a:prstGeom>
          <a:solidFill>
            <a:srgbClr val="FFFFFF">
              <a:alpha val="8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-23739" y="5131168"/>
            <a:ext cx="9191479" cy="12332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55412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06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033670"/>
            <a:ext cx="8254820" cy="1788446"/>
          </a:xfrm>
        </p:spPr>
        <p:txBody>
          <a:bodyPr/>
          <a:lstStyle/>
          <a:p>
            <a:r>
              <a:rPr lang="en-US" sz="3600" dirty="0"/>
              <a:t>ACCY577 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Machine Learning for Accounting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6193" y="3403157"/>
            <a:ext cx="8254819" cy="543965"/>
          </a:xfrm>
        </p:spPr>
        <p:txBody>
          <a:bodyPr/>
          <a:lstStyle/>
          <a:p>
            <a:r>
              <a:rPr lang="en-US" sz="2800" dirty="0"/>
              <a:t>Module 2: Fundamental Algorithms I</a:t>
            </a:r>
          </a:p>
          <a:p>
            <a:r>
              <a:rPr lang="en-US" sz="2800" dirty="0"/>
              <a:t> </a:t>
            </a:r>
            <a:endParaRPr lang="en-US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7090E2-D0BC-7D4F-925E-F49E9C8192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8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3594994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7BAE73-E8CE-DF4A-A9EF-E5F00ED025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5395" y="440459"/>
            <a:ext cx="3333670" cy="440776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AF016CA-4362-1B4D-B0D4-7497620EC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Linear Regression Result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54E35F-B967-4743-99DB-B21A3FE129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35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531777"/>
            <a:ext cx="8098637" cy="655908"/>
          </a:xfrm>
        </p:spPr>
        <p:txBody>
          <a:bodyPr>
            <a:noAutofit/>
          </a:bodyPr>
          <a:lstStyle/>
          <a:p>
            <a:r>
              <a:rPr lang="en-US" sz="2400" dirty="0"/>
              <a:t>Lesson 2: Logistic Regression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1139E7C-6769-7F4E-B827-4D9565BDD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Supervised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For classification problems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Feature standardization preferred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398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47459"/>
            <a:ext cx="8098637" cy="655908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Challenger Disaster Investigation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DB821E9-2502-8142-9768-46C8EB460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138182"/>
            <a:ext cx="6750456" cy="3375228"/>
          </a:xfrm>
        </p:spPr>
      </p:pic>
    </p:spTree>
    <p:extLst>
      <p:ext uri="{BB962C8B-B14F-4D97-AF65-F5344CB8AC3E}">
        <p14:creationId xmlns:p14="http://schemas.microsoft.com/office/powerpoint/2010/main" val="2019792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94852"/>
            <a:ext cx="8098637" cy="655908"/>
          </a:xfrm>
        </p:spPr>
        <p:txBody>
          <a:bodyPr>
            <a:noAutofit/>
          </a:bodyPr>
          <a:lstStyle/>
          <a:p>
            <a:r>
              <a:rPr lang="en-US" sz="2400" dirty="0"/>
              <a:t>Map to Probability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E6103BE-479D-684E-A8C8-6F1CC2186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7051" y="1422243"/>
            <a:ext cx="5029200" cy="3054499"/>
          </a:xfrm>
        </p:spPr>
      </p:pic>
    </p:spTree>
    <p:extLst>
      <p:ext uri="{BB962C8B-B14F-4D97-AF65-F5344CB8AC3E}">
        <p14:creationId xmlns:p14="http://schemas.microsoft.com/office/powerpoint/2010/main" val="183602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9CE5CDE-7A98-2949-8DDE-543347BCC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336233"/>
            <a:ext cx="8374898" cy="149202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80DB195-0533-E640-8C9B-6E87843E3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Adult Income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AD4A1E-96D0-924A-8213-01085A68F1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739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A62507-4EA5-B946-836F-D059622F0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err="1"/>
              <a:t>Scikit</a:t>
            </a:r>
            <a:r>
              <a:rPr lang="en-US" sz="2400" dirty="0"/>
              <a:t> Learn </a:t>
            </a:r>
            <a:r>
              <a:rPr lang="en-US" sz="2400" dirty="0" err="1"/>
              <a:t>LogisticRegression</a:t>
            </a:r>
            <a:r>
              <a:rPr lang="en-US" sz="2400" dirty="0"/>
              <a:t> model</a:t>
            </a:r>
            <a:br>
              <a:rPr lang="en-US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902968-2D6A-6E45-8A71-C043DFCFCF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1CD2234-BFA7-E344-A53F-0EED13CF8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348473"/>
            <a:ext cx="6823435" cy="2394187"/>
          </a:xfrm>
        </p:spPr>
      </p:pic>
    </p:spTree>
    <p:extLst>
      <p:ext uri="{BB962C8B-B14F-4D97-AF65-F5344CB8AC3E}">
        <p14:creationId xmlns:p14="http://schemas.microsoft.com/office/powerpoint/2010/main" val="1417139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76CA8E-1F01-F647-B44E-DA9DBA654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6089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Classification Report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4B4113-FBE0-E543-86F0-9BECCAE8C3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00EEB08-3304-094F-A827-B04661915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16148"/>
            <a:ext cx="7795417" cy="1958917"/>
          </a:xfrm>
        </p:spPr>
      </p:pic>
    </p:spTree>
    <p:extLst>
      <p:ext uri="{BB962C8B-B14F-4D97-AF65-F5344CB8AC3E}">
        <p14:creationId xmlns:p14="http://schemas.microsoft.com/office/powerpoint/2010/main" val="3486253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2F1FFE-FD29-CA48-9310-D01C0D13A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4045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Confusion Matrix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930604-EC2E-3D4D-8C33-45E96A9F01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9E627CA-6DFB-154C-90FA-854C1BCFF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4946" y="1231672"/>
            <a:ext cx="4016682" cy="3414834"/>
          </a:xfrm>
        </p:spPr>
      </p:pic>
    </p:spTree>
    <p:extLst>
      <p:ext uri="{BB962C8B-B14F-4D97-AF65-F5344CB8AC3E}">
        <p14:creationId xmlns:p14="http://schemas.microsoft.com/office/powerpoint/2010/main" val="583589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EC53D5-55C0-BD4F-9A60-87044EBC6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7629276" cy="412859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Supervised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For both classification and regression problems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Can handle categorical feature(numerical)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Feature scaling is not needed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241527" cy="655908"/>
          </a:xfrm>
        </p:spPr>
        <p:txBody>
          <a:bodyPr>
            <a:normAutofit/>
          </a:bodyPr>
          <a:lstStyle/>
          <a:p>
            <a:r>
              <a:rPr lang="en-US" sz="2700" dirty="0"/>
              <a:t>Lesson 3: Decision Tree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BD52F-6A31-1B4D-BC52-BC9FEFB97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99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5FDE5F8-6C61-1A41-A45E-7B3866713D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369219"/>
            <a:ext cx="5029200" cy="28289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87DCEBB-7B38-6E40-B1B2-B9D809036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Decision Tree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202339-9C44-F945-B33B-C1394E644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59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776614"/>
            <a:ext cx="8098637" cy="344552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Supervised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Predict continuous output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Assume linear relationships between input and output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Feature scaling is normally not needed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20279"/>
            <a:ext cx="7947330" cy="712670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Lesson 1:</a:t>
            </a:r>
            <a:r>
              <a:rPr lang="en-US" dirty="0"/>
              <a:t> Linear Regression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771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16C173-6F71-BA45-BAF8-1E2F5E4E4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6570" y="1738869"/>
            <a:ext cx="5029200" cy="210552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CC07B0C-174D-414C-A4BE-969F82E30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69120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Iris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9E2394-0CFB-F947-B794-5BF2720423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402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33C61B-2F15-2E4A-9EA3-5DE461A2C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15207"/>
            <a:ext cx="7138635" cy="178883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Scikit</a:t>
            </a:r>
            <a:r>
              <a:rPr lang="en-US" sz="2400" dirty="0"/>
              <a:t> Learn Decision Tree Classifier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4A8F4-B8C8-D944-9279-2DC9E9C7DC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69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A92ADA-74EB-6D4A-86A5-E2BD932988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59674"/>
            <a:ext cx="7888247" cy="185480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399D424-2E32-0C41-A0EB-48302673C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1022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Auto MPG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E26A47-1AD1-B34F-8CB0-7C5BDEAB19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437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9758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 err="1"/>
              <a:t>Scikit</a:t>
            </a:r>
            <a:r>
              <a:rPr lang="en-US" sz="2400" dirty="0"/>
              <a:t> Learn Decision Tree Regressor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4A8F4-B8C8-D944-9279-2DC9E9C7DC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1659FF2-3E82-EA44-84B6-CE56AE917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323031"/>
            <a:ext cx="8232482" cy="2058121"/>
          </a:xfrm>
        </p:spPr>
      </p:pic>
    </p:spTree>
    <p:extLst>
      <p:ext uri="{BB962C8B-B14F-4D97-AF65-F5344CB8AC3E}">
        <p14:creationId xmlns:p14="http://schemas.microsoft.com/office/powerpoint/2010/main" val="753608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31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594803"/>
            <a:ext cx="7737641" cy="778894"/>
          </a:xfrm>
        </p:spPr>
        <p:txBody>
          <a:bodyPr>
            <a:normAutofit/>
          </a:bodyPr>
          <a:lstStyle/>
          <a:p>
            <a:r>
              <a:rPr lang="en-US" sz="2000" dirty="0"/>
              <a:t>Linear Regression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3E63A11-EB20-CA43-AB00-8527EE83C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646" y="1470131"/>
            <a:ext cx="6270625" cy="2932306"/>
          </a:xfrm>
        </p:spPr>
      </p:pic>
    </p:spTree>
    <p:extLst>
      <p:ext uri="{BB962C8B-B14F-4D97-AF65-F5344CB8AC3E}">
        <p14:creationId xmlns:p14="http://schemas.microsoft.com/office/powerpoint/2010/main" val="970084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594803"/>
            <a:ext cx="7737641" cy="778894"/>
          </a:xfrm>
        </p:spPr>
        <p:txBody>
          <a:bodyPr>
            <a:normAutofit/>
          </a:bodyPr>
          <a:lstStyle/>
          <a:p>
            <a:r>
              <a:rPr lang="en-US" sz="2000" dirty="0"/>
              <a:t>Cost Function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F429FF-909C-0F47-B442-BE71074E4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482" y="3495914"/>
            <a:ext cx="1854200" cy="660400"/>
          </a:xfrm>
          <a:prstGeom prst="rect">
            <a:avLst/>
          </a:prstGeo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E15F2BCB-7C29-6D44-92C8-4E630FB3C6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184108"/>
            <a:ext cx="5196177" cy="3637873"/>
          </a:xfrm>
        </p:spPr>
      </p:pic>
    </p:spTree>
    <p:extLst>
      <p:ext uri="{BB962C8B-B14F-4D97-AF65-F5344CB8AC3E}">
        <p14:creationId xmlns:p14="http://schemas.microsoft.com/office/powerpoint/2010/main" val="2691646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62392"/>
            <a:ext cx="6407331" cy="492519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Tips Dataset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898E5B1-79E9-0640-AA8C-B7C74132E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5237" y="1278786"/>
            <a:ext cx="5579547" cy="2836013"/>
          </a:xfrm>
        </p:spPr>
      </p:pic>
    </p:spTree>
    <p:extLst>
      <p:ext uri="{BB962C8B-B14F-4D97-AF65-F5344CB8AC3E}">
        <p14:creationId xmlns:p14="http://schemas.microsoft.com/office/powerpoint/2010/main" val="39251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27758" y="469126"/>
            <a:ext cx="6331907" cy="811033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Data Preparation</a:t>
            </a:r>
            <a:br>
              <a:rPr lang="en-US" sz="2700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5F470F7-5A7D-504E-9B61-958A45691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1096" y="1195098"/>
            <a:ext cx="7559131" cy="3281209"/>
          </a:xfrm>
        </p:spPr>
      </p:pic>
    </p:spTree>
    <p:extLst>
      <p:ext uri="{BB962C8B-B14F-4D97-AF65-F5344CB8AC3E}">
        <p14:creationId xmlns:p14="http://schemas.microsoft.com/office/powerpoint/2010/main" val="1492434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35DE87-C51B-C646-893E-20DF1946E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367" y="1956391"/>
            <a:ext cx="8829633" cy="174323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47F8D85-EFE3-904C-B55A-EBDC3275D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348"/>
            <a:ext cx="6331907" cy="1216216"/>
          </a:xfrm>
        </p:spPr>
        <p:txBody>
          <a:bodyPr>
            <a:normAutofit/>
          </a:bodyPr>
          <a:lstStyle/>
          <a:p>
            <a:r>
              <a:rPr lang="en-US" sz="2700" dirty="0" err="1"/>
              <a:t>Scikit</a:t>
            </a:r>
            <a:r>
              <a:rPr lang="en-US" sz="2700" dirty="0"/>
              <a:t> Learn </a:t>
            </a:r>
            <a:r>
              <a:rPr lang="en-US" sz="2700" dirty="0" err="1"/>
              <a:t>LinearRegression</a:t>
            </a:r>
            <a:r>
              <a:rPr lang="en-US" sz="2700" dirty="0"/>
              <a:t> Model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7AB99E-8813-BA45-A70B-9BFC188265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245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1E2E79D-E670-C04A-98D1-CD0B659BB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6688" y="1585440"/>
            <a:ext cx="7163651" cy="226923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6582B49-93F9-E44F-8369-1FD76A3F3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49" y="479367"/>
            <a:ext cx="6331907" cy="1216216"/>
          </a:xfrm>
        </p:spPr>
        <p:txBody>
          <a:bodyPr>
            <a:normAutofit/>
          </a:bodyPr>
          <a:lstStyle/>
          <a:p>
            <a:r>
              <a:rPr lang="en-US" sz="2400" dirty="0"/>
              <a:t>Linear Regression Formula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AF4752-5593-A444-9328-B1845AF33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41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451DEB-8AA5-144A-B607-6E10DA3490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327" y="2105247"/>
            <a:ext cx="7934821" cy="109975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56D2D8E-5031-7649-8759-50C0F3B85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327" y="675530"/>
            <a:ext cx="6331907" cy="1216216"/>
          </a:xfrm>
        </p:spPr>
        <p:txBody>
          <a:bodyPr>
            <a:normAutofit/>
          </a:bodyPr>
          <a:lstStyle/>
          <a:p>
            <a:r>
              <a:rPr lang="en-US" sz="2400" dirty="0" err="1"/>
              <a:t>Statsmodels</a:t>
            </a:r>
            <a:r>
              <a:rPr lang="en-US" sz="2400" dirty="0"/>
              <a:t> Linear Regression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90E5AF-FD1B-804D-84DF-720E024EFF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886622"/>
      </p:ext>
    </p:extLst>
  </p:cSld>
  <p:clrMapOvr>
    <a:masterClrMapping/>
  </p:clrMapOvr>
</p:sld>
</file>

<file path=ppt/theme/theme1.xml><?xml version="1.0" encoding="utf-8"?>
<a:theme xmlns:a="http://schemas.openxmlformats.org/drawingml/2006/main" name="BIF Ex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26029E7F-8FBE-4A6E-87DE-89DBB63857CB}"/>
    </a:ext>
  </a:extLst>
</a:theme>
</file>

<file path=ppt/theme/theme10.xml><?xml version="1.0" encoding="utf-8"?>
<a:theme xmlns:a="http://schemas.openxmlformats.org/drawingml/2006/main" name="Office Them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DB3BC4B2-A86F-4A0C-848B-88A1C0550996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IF In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82A2E09-5814-4F7F-8CD5-BB17B64AF808}"/>
    </a:ext>
  </a:extLst>
</a:theme>
</file>

<file path=ppt/theme/theme3.xml><?xml version="1.0" encoding="utf-8"?>
<a:theme xmlns:a="http://schemas.openxmlformats.org/drawingml/2006/main" name="Older Student Sidewalk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743145AE-E926-4A43-BA01-97A5AB94DA86}"/>
    </a:ext>
  </a:extLst>
</a:theme>
</file>

<file path=ppt/theme/theme4.xml><?xml version="1.0" encoding="utf-8"?>
<a:theme xmlns:a="http://schemas.openxmlformats.org/drawingml/2006/main" name="Subtitle Slide Undergrads in Atrium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956E6EF-CB1F-4ECC-8FC4-6378B3BAF020}"/>
    </a:ext>
  </a:extLst>
</a:theme>
</file>

<file path=ppt/theme/theme5.xml><?xml version="1.0" encoding="utf-8"?>
<a:theme xmlns:a="http://schemas.openxmlformats.org/drawingml/2006/main" name="Student and Date Collag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C18C8C76-69DC-47CF-8741-B6636E12AF0C}"/>
    </a:ext>
  </a:extLst>
</a:theme>
</file>

<file path=ppt/theme/theme6.xml><?xml version="1.0" encoding="utf-8"?>
<a:theme xmlns:a="http://schemas.openxmlformats.org/drawingml/2006/main" name="3 Students Collaborating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58DB38E6-B4DE-4F79-8184-F4A2681E5D11}"/>
    </a:ext>
  </a:extLst>
</a:theme>
</file>

<file path=ppt/theme/theme7.xml><?xml version="1.0" encoding="utf-8"?>
<a:theme xmlns:a="http://schemas.openxmlformats.org/drawingml/2006/main" name="Formally Dress Older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3511AF49-D972-4728-BB09-86AF7E9867EC}"/>
    </a:ext>
  </a:extLst>
</a:theme>
</file>

<file path=ppt/theme/theme8.xml><?xml version="1.0" encoding="utf-8"?>
<a:theme xmlns:a="http://schemas.openxmlformats.org/drawingml/2006/main" name="Female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CFEEBB9-38B4-477D-91E5-6C7EB178AAFF}"/>
    </a:ext>
  </a:extLst>
</a:theme>
</file>

<file path=ppt/theme/theme9.xml><?xml version="1.0" encoding="utf-8"?>
<a:theme xmlns:a="http://schemas.openxmlformats.org/drawingml/2006/main" name="Informal Smiling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E68B7B43-E315-4675-B75C-B94038DBB98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BIF Exterior</Template>
  <TotalTime>3299</TotalTime>
  <Words>125</Words>
  <Application>Microsoft Macintosh PowerPoint</Application>
  <PresentationFormat>On-screen Show (16:9)</PresentationFormat>
  <Paragraphs>37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Arial</vt:lpstr>
      <vt:lpstr>Calibri</vt:lpstr>
      <vt:lpstr>BIF Exterior</vt:lpstr>
      <vt:lpstr>BIF Interior</vt:lpstr>
      <vt:lpstr>Older Student Sidewalk</vt:lpstr>
      <vt:lpstr>Subtitle Slide Undergrads in Atrium</vt:lpstr>
      <vt:lpstr>Student and Date Collage</vt:lpstr>
      <vt:lpstr>3 Students Collaborating</vt:lpstr>
      <vt:lpstr>Formally Dress Older Student</vt:lpstr>
      <vt:lpstr>Female Student</vt:lpstr>
      <vt:lpstr>Informal Smiling Student</vt:lpstr>
      <vt:lpstr>Office Theme</vt:lpstr>
      <vt:lpstr>ACCY577   Machine Learning for Accounting</vt:lpstr>
      <vt:lpstr>Lesson 1: Linear Regression </vt:lpstr>
      <vt:lpstr>Linear Regression </vt:lpstr>
      <vt:lpstr>Cost Function </vt:lpstr>
      <vt:lpstr>Tips Dataset </vt:lpstr>
      <vt:lpstr>Data Preparation  </vt:lpstr>
      <vt:lpstr>Scikit Learn LinearRegression Model </vt:lpstr>
      <vt:lpstr>Linear Regression Formula </vt:lpstr>
      <vt:lpstr>Statsmodels Linear Regression </vt:lpstr>
      <vt:lpstr>Linear Regression Result </vt:lpstr>
      <vt:lpstr>Lesson 2: Logistic Regression </vt:lpstr>
      <vt:lpstr>Challenger Disaster Investigation </vt:lpstr>
      <vt:lpstr>Map to Probability  </vt:lpstr>
      <vt:lpstr>Adult Income Dataset</vt:lpstr>
      <vt:lpstr>Scikit Learn LogisticRegression model  </vt:lpstr>
      <vt:lpstr>Classification Report</vt:lpstr>
      <vt:lpstr>Confusion Matrix</vt:lpstr>
      <vt:lpstr>Lesson 3: Decision Tree</vt:lpstr>
      <vt:lpstr>Decision Tree</vt:lpstr>
      <vt:lpstr>Iris Dataset</vt:lpstr>
      <vt:lpstr>Scikit Learn Decision Tree Classifier</vt:lpstr>
      <vt:lpstr>Auto MPG Dataset</vt:lpstr>
      <vt:lpstr>Scikit Learn Decision Tree Regressor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ACCY577   Machine Learning for Accounting</dc:title>
  <dc:creator>Lu, Zhenzhong Linden</dc:creator>
  <cp:lastModifiedBy>Lu, Zhenzhong Linden</cp:lastModifiedBy>
  <cp:revision>21</cp:revision>
  <dcterms:created xsi:type="dcterms:W3CDTF">2019-10-12T20:28:15Z</dcterms:created>
  <dcterms:modified xsi:type="dcterms:W3CDTF">2019-10-18T19:24:06Z</dcterms:modified>
</cp:coreProperties>
</file>